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7559675" cy="10691813"/>
  <p:notesSz cx="9939338" cy="6807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1F3"/>
    <a:srgbClr val="A4CFFA"/>
    <a:srgbClr val="F55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2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34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B7E46-290E-FDBE-BC83-C68C2B738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E4AD1D-69E9-6F72-FC74-934D34FAD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FDD5B-0B9E-A971-FFD4-BEF671AAE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83896" tIns="41948" rIns="83896" bIns="4194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B69A2-8FC7-A709-22E5-77CF5B276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83896" tIns="41948" rIns="83896" bIns="4194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1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38089-9E82-CDED-B7D0-3F7F2A532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F120289-D301-C47C-1338-313005DE2B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" y="-118628"/>
            <a:ext cx="7589114" cy="10901679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B0707E3B-0A41-199E-0B81-BC9C4E0DB3D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0" y="-183266"/>
            <a:ext cx="7589115" cy="852138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CF4CDF3-FA6E-D96F-B8A7-00A7D8D88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98" y="-37598"/>
            <a:ext cx="7310820" cy="80954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31B644F8-C242-995A-4AB9-B35D5C5DEE8B}"/>
              </a:ext>
            </a:extLst>
          </p:cNvPr>
          <p:cNvSpPr txBox="1"/>
          <p:nvPr/>
        </p:nvSpPr>
        <p:spPr>
          <a:xfrm>
            <a:off x="1077217" y="9229595"/>
            <a:ext cx="3247894" cy="3156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900" dirty="0">
                <a:solidFill>
                  <a:srgbClr val="6A3906">
                    <a:alpha val="99000"/>
                  </a:srgbClr>
                </a:solidFill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公式ホームページに必要事項を記入してお申し込みください。</a:t>
            </a:r>
            <a:endParaRPr lang="en-US" sz="900" dirty="0"/>
          </a:p>
          <a:p>
            <a:pPr marL="0" indent="0" algn="l">
              <a:lnSpc>
                <a:spcPct val="125000"/>
              </a:lnSpc>
              <a:buNone/>
            </a:pPr>
            <a:r>
              <a:rPr lang="en-US" sz="800" dirty="0">
                <a:solidFill>
                  <a:srgbClr val="6A3906">
                    <a:alpha val="99000"/>
                  </a:srgbClr>
                </a:solidFill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https://www.kids-square.co.jp/contact/</a:t>
            </a:r>
            <a:endParaRPr lang="en-US" sz="800" dirty="0"/>
          </a:p>
        </p:txBody>
      </p:sp>
      <p:pic>
        <p:nvPicPr>
          <p:cNvPr id="11" name="Image 8" descr="preencoded.png">
            <a:extLst>
              <a:ext uri="{FF2B5EF4-FFF2-40B4-BE49-F238E27FC236}">
                <a16:creationId xmlns:a16="http://schemas.microsoft.com/office/drawing/2014/main" id="{0DBBC3EE-6A0F-D88A-EB42-041783B44CC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261507" y="9240384"/>
            <a:ext cx="761016" cy="297176"/>
          </a:xfrm>
          <a:prstGeom prst="rect">
            <a:avLst/>
          </a:prstGeom>
        </p:spPr>
      </p:pic>
      <p:pic>
        <p:nvPicPr>
          <p:cNvPr id="12" name="Image 9" descr="preencoded.png">
            <a:extLst>
              <a:ext uri="{FF2B5EF4-FFF2-40B4-BE49-F238E27FC236}">
                <a16:creationId xmlns:a16="http://schemas.microsoft.com/office/drawing/2014/main" id="{C86A8D27-1FDA-ABB8-C174-4C70054E0B43}"/>
              </a:ext>
            </a:extLst>
          </p:cNvPr>
          <p:cNvPicPr>
            <a:picLocks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4481223" y="9261500"/>
            <a:ext cx="822960" cy="304800"/>
          </a:xfrm>
          <a:prstGeom prst="rect">
            <a:avLst/>
          </a:prstGeom>
        </p:spPr>
      </p:pic>
      <p:sp>
        <p:nvSpPr>
          <p:cNvPr id="14" name="Text 1">
            <a:extLst>
              <a:ext uri="{FF2B5EF4-FFF2-40B4-BE49-F238E27FC236}">
                <a16:creationId xmlns:a16="http://schemas.microsoft.com/office/drawing/2014/main" id="{6EFA0B7C-20CB-273B-3ECB-3530D1438876}"/>
              </a:ext>
            </a:extLst>
          </p:cNvPr>
          <p:cNvSpPr txBox="1"/>
          <p:nvPr/>
        </p:nvSpPr>
        <p:spPr>
          <a:xfrm>
            <a:off x="345007" y="9302387"/>
            <a:ext cx="652120" cy="1231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792" dirty="0">
                <a:solidFill>
                  <a:srgbClr val="FFFFFF">
                    <a:alpha val="99000"/>
                  </a:srgbClr>
                </a:solidFill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お申し込み</a:t>
            </a:r>
            <a:endParaRPr lang="en-US" sz="792" dirty="0"/>
          </a:p>
        </p:txBody>
      </p:sp>
      <p:pic>
        <p:nvPicPr>
          <p:cNvPr id="15" name="Image 11" descr="preencoded.png">
            <a:extLst>
              <a:ext uri="{FF2B5EF4-FFF2-40B4-BE49-F238E27FC236}">
                <a16:creationId xmlns:a16="http://schemas.microsoft.com/office/drawing/2014/main" id="{F6B1AA61-F83A-DC7C-5107-7863C8D639D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2843649" y="9426959"/>
            <a:ext cx="1413125" cy="152463"/>
          </a:xfrm>
          <a:prstGeom prst="rect">
            <a:avLst/>
          </a:prstGeom>
        </p:spPr>
      </p:pic>
      <p:sp>
        <p:nvSpPr>
          <p:cNvPr id="16" name="Text 2">
            <a:extLst>
              <a:ext uri="{FF2B5EF4-FFF2-40B4-BE49-F238E27FC236}">
                <a16:creationId xmlns:a16="http://schemas.microsoft.com/office/drawing/2014/main" id="{D41CCC36-515B-EAAD-2C24-F91FBF928921}"/>
              </a:ext>
            </a:extLst>
          </p:cNvPr>
          <p:cNvSpPr txBox="1"/>
          <p:nvPr/>
        </p:nvSpPr>
        <p:spPr>
          <a:xfrm>
            <a:off x="2902258" y="9463083"/>
            <a:ext cx="835541" cy="661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400" dirty="0">
                <a:solidFill>
                  <a:srgbClr val="6A3906">
                    <a:alpha val="99000"/>
                  </a:srgbClr>
                </a:solidFill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武蔵中原　キッズスクエア</a:t>
            </a:r>
            <a:endParaRPr lang="en-US" sz="400" dirty="0"/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A9B35EFD-EA71-586E-FFE0-0E4EC2D4DA58}"/>
              </a:ext>
            </a:extLst>
          </p:cNvPr>
          <p:cNvSpPr txBox="1"/>
          <p:nvPr/>
        </p:nvSpPr>
        <p:spPr>
          <a:xfrm>
            <a:off x="4549560" y="9335051"/>
            <a:ext cx="651104" cy="1231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792" dirty="0">
                <a:solidFill>
                  <a:srgbClr val="FFFFFF">
                    <a:alpha val="99000"/>
                  </a:srgbClr>
                </a:solidFill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お問い合わせ</a:t>
            </a:r>
            <a:endParaRPr lang="en-US" sz="792" dirty="0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30E075EA-18BB-F7D9-8393-6EF096A788DC}"/>
              </a:ext>
            </a:extLst>
          </p:cNvPr>
          <p:cNvSpPr txBox="1"/>
          <p:nvPr/>
        </p:nvSpPr>
        <p:spPr>
          <a:xfrm>
            <a:off x="46198" y="8567157"/>
            <a:ext cx="2028744" cy="3826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2600" dirty="0">
                <a:solidFill>
                  <a:srgbClr val="E95504">
                    <a:alpha val="99000"/>
                  </a:srgbClr>
                </a:solidFill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民間学童保育</a:t>
            </a:r>
            <a:endParaRPr lang="en-US" sz="2600" dirty="0"/>
          </a:p>
        </p:txBody>
      </p:sp>
      <p:sp>
        <p:nvSpPr>
          <p:cNvPr id="23" name="Text 9">
            <a:extLst>
              <a:ext uri="{FF2B5EF4-FFF2-40B4-BE49-F238E27FC236}">
                <a16:creationId xmlns:a16="http://schemas.microsoft.com/office/drawing/2014/main" id="{81640726-538B-783F-22FA-A9382DE7ED33}"/>
              </a:ext>
            </a:extLst>
          </p:cNvPr>
          <p:cNvSpPr txBox="1"/>
          <p:nvPr/>
        </p:nvSpPr>
        <p:spPr>
          <a:xfrm>
            <a:off x="2173384" y="8572728"/>
            <a:ext cx="2369361" cy="3966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ja-JP" altLang="en-US" sz="2400" dirty="0">
                <a:solidFill>
                  <a:srgbClr val="E95504">
                    <a:alpha val="99000"/>
                  </a:srgbClr>
                </a:solidFill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キッズスクエア</a:t>
            </a:r>
            <a:endParaRPr lang="en-US" sz="2400" dirty="0"/>
          </a:p>
        </p:txBody>
      </p:sp>
      <p:sp>
        <p:nvSpPr>
          <p:cNvPr id="24" name="Text 10">
            <a:extLst>
              <a:ext uri="{FF2B5EF4-FFF2-40B4-BE49-F238E27FC236}">
                <a16:creationId xmlns:a16="http://schemas.microsoft.com/office/drawing/2014/main" id="{F088BC00-782B-120F-C7AF-8EE53824B33A}"/>
              </a:ext>
            </a:extLst>
          </p:cNvPr>
          <p:cNvSpPr txBox="1">
            <a:spLocks noChangeAspect="1"/>
          </p:cNvSpPr>
          <p:nvPr/>
        </p:nvSpPr>
        <p:spPr>
          <a:xfrm>
            <a:off x="1183330" y="117729"/>
            <a:ext cx="5290230" cy="2480036"/>
          </a:xfrm>
          <a:prstGeom prst="roundRect">
            <a:avLst>
              <a:gd name="adj" fmla="val 18558"/>
            </a:avLst>
          </a:prstGeom>
          <a:solidFill>
            <a:schemeClr val="bg1"/>
          </a:solidFill>
          <a:ln/>
          <a:effectLst>
            <a:glow rad="127000">
              <a:srgbClr val="FF7474"/>
            </a:glow>
          </a:effectLst>
        </p:spPr>
        <p:txBody>
          <a:bodyPr wrap="square" lIns="0" tIns="0" rIns="0" bIns="0" rtlCol="0" anchor="ctr" anchorCtr="1">
            <a:spAutoFit/>
            <a:scene3d>
              <a:camera prst="orthographicFront"/>
              <a:lightRig rig="threePt" dir="t"/>
            </a:scene3d>
            <a:sp3d>
              <a:contourClr>
                <a:schemeClr val="accent1"/>
              </a:contourClr>
            </a:sp3d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sz="2000" b="1" u="sng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キッズスクエア</a:t>
            </a:r>
            <a:r>
              <a:rPr lang="en-US" altLang="ja-JP" sz="2000" b="1" u="sng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/ </a:t>
            </a:r>
            <a:r>
              <a:rPr lang="ja-JP" altLang="en-US" sz="2000" b="1" u="sng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カルチャースクエア</a:t>
            </a:r>
            <a:endParaRPr lang="en-US" altLang="ja-JP" sz="2000" b="1" u="sng" dirty="0">
              <a:latin typeface="RocknRoll One Regular" pitchFamily="34" charset="0"/>
              <a:ea typeface="RocknRoll One Regular" pitchFamily="34" charset="-122"/>
              <a:cs typeface="RocknRoll One Regular" pitchFamily="34" charset="-120"/>
            </a:endParaRPr>
          </a:p>
          <a:p>
            <a:pPr marL="0" indent="0">
              <a:lnSpc>
                <a:spcPct val="95000"/>
              </a:lnSpc>
              <a:buNone/>
            </a:pPr>
            <a:endParaRPr lang="en-US" altLang="ja-JP" sz="2000" b="1" u="sng" dirty="0">
              <a:latin typeface="RocknRoll One Regular" pitchFamily="34" charset="0"/>
              <a:ea typeface="RocknRoll One Regular" pitchFamily="34" charset="-122"/>
              <a:cs typeface="RocknRoll One Regular" pitchFamily="34" charset="-12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ja-JP" altLang="en-US" sz="40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 </a:t>
            </a: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RocknRoll One Regular" pitchFamily="34" charset="-120"/>
              </a:rPr>
              <a:t>春の楽しい体験会</a:t>
            </a:r>
            <a:endParaRPr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RocknRoll One Regular" pitchFamily="34" charset="-12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US" altLang="ja-JP" sz="32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3</a:t>
            </a:r>
            <a:r>
              <a:rPr lang="ja-JP" altLang="en-US" sz="20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月</a:t>
            </a:r>
            <a:r>
              <a:rPr lang="en-US" altLang="ja-JP" sz="32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1</a:t>
            </a:r>
            <a:r>
              <a:rPr lang="ja-JP" altLang="en-US" sz="20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日</a:t>
            </a:r>
            <a:r>
              <a:rPr lang="en-US" altLang="ja-JP" sz="24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(</a:t>
            </a:r>
            <a:r>
              <a:rPr lang="ja-JP" altLang="en-US" sz="24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土</a:t>
            </a:r>
            <a:r>
              <a:rPr lang="en-US" altLang="ja-JP" sz="24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)     </a:t>
            </a:r>
            <a:r>
              <a:rPr lang="en-US" altLang="ja-JP" sz="32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10:00</a:t>
            </a:r>
            <a:r>
              <a:rPr lang="ja-JP" altLang="en-US" sz="32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～</a:t>
            </a:r>
            <a:r>
              <a:rPr lang="en-US" altLang="ja-JP" sz="3200" dirty="0">
                <a:latin typeface="RocknRoll One Regular" pitchFamily="34" charset="0"/>
                <a:ea typeface="RocknRoll One Regular" pitchFamily="34" charset="-122"/>
                <a:cs typeface="RocknRoll One Regular" pitchFamily="34" charset="-120"/>
              </a:rPr>
              <a:t>15:00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sz="3600" dirty="0">
                <a:latin typeface="RocknRoll One Regular" pitchFamily="34" charset="0"/>
                <a:ea typeface="RocknRoll One Regular" pitchFamily="34" charset="-122"/>
              </a:rPr>
              <a:t> </a:t>
            </a:r>
            <a:r>
              <a:rPr lang="ja-JP" altLang="en-US" sz="3600" dirty="0">
                <a:latin typeface="RocknRoll One Regular" pitchFamily="34" charset="0"/>
                <a:ea typeface="RocknRoll One Regular" pitchFamily="34" charset="-122"/>
              </a:rPr>
              <a:t>　</a:t>
            </a:r>
            <a:r>
              <a:rPr lang="ja-JP" altLang="en-US" sz="2800" dirty="0">
                <a:latin typeface="RocknRoll One Regular" pitchFamily="34" charset="0"/>
                <a:ea typeface="RocknRoll One Regular" pitchFamily="34" charset="-122"/>
              </a:rPr>
              <a:t>場所</a:t>
            </a:r>
            <a:r>
              <a:rPr lang="en-US" altLang="ja-JP" sz="2800" dirty="0">
                <a:latin typeface="RocknRoll One Regular" pitchFamily="34" charset="0"/>
                <a:ea typeface="RocknRoll One Regular" pitchFamily="34" charset="-122"/>
              </a:rPr>
              <a:t>:</a:t>
            </a:r>
            <a:r>
              <a:rPr lang="ja-JP" altLang="en-US" sz="2800" dirty="0">
                <a:latin typeface="RocknRoll One Regular" pitchFamily="34" charset="0"/>
                <a:ea typeface="RocknRoll One Regular" pitchFamily="34" charset="-122"/>
              </a:rPr>
              <a:t>キッズスクエア</a:t>
            </a:r>
            <a:endParaRPr lang="en-US" sz="2800" dirty="0"/>
          </a:p>
        </p:txBody>
      </p:sp>
      <p:pic>
        <p:nvPicPr>
          <p:cNvPr id="33" name="Image 16" descr="preencoded.png">
            <a:extLst>
              <a:ext uri="{FF2B5EF4-FFF2-40B4-BE49-F238E27FC236}">
                <a16:creationId xmlns:a16="http://schemas.microsoft.com/office/drawing/2014/main" id="{8A75129B-DBA8-A8ED-5F57-2B0E583529F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6443292" y="661436"/>
            <a:ext cx="915703" cy="752496"/>
          </a:xfrm>
          <a:prstGeom prst="rect">
            <a:avLst/>
          </a:prstGeom>
          <a:effectLst>
            <a:glow rad="127000">
              <a:srgbClr val="C5D1F3"/>
            </a:glow>
          </a:effectLst>
        </p:spPr>
      </p:pic>
      <p:pic>
        <p:nvPicPr>
          <p:cNvPr id="35" name="Image 18" descr="preencoded.png">
            <a:extLst>
              <a:ext uri="{FF2B5EF4-FFF2-40B4-BE49-F238E27FC236}">
                <a16:creationId xmlns:a16="http://schemas.microsoft.com/office/drawing/2014/main" id="{F28DEC82-384B-A1B9-7560-3F10E6FED29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 rot="438411">
            <a:off x="5645999" y="3120754"/>
            <a:ext cx="1001927" cy="817574"/>
          </a:xfrm>
          <a:prstGeom prst="rect">
            <a:avLst/>
          </a:prstGeom>
          <a:effectLst>
            <a:glow rad="127000">
              <a:srgbClr val="A4CFFA"/>
            </a:glow>
          </a:effectLst>
        </p:spPr>
      </p:pic>
      <p:pic>
        <p:nvPicPr>
          <p:cNvPr id="37" name="Image 20" descr="preencoded.png">
            <a:extLst>
              <a:ext uri="{FF2B5EF4-FFF2-40B4-BE49-F238E27FC236}">
                <a16:creationId xmlns:a16="http://schemas.microsoft.com/office/drawing/2014/main" id="{64B946C8-E608-7AE3-0558-29A01E857953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 rot="20856491">
            <a:off x="1099040" y="3005220"/>
            <a:ext cx="1001928" cy="830474"/>
          </a:xfrm>
          <a:prstGeom prst="rect">
            <a:avLst/>
          </a:prstGeom>
          <a:effectLst>
            <a:glow rad="127000">
              <a:srgbClr val="C5D1F3"/>
            </a:glow>
          </a:effectLst>
        </p:spPr>
      </p:pic>
      <p:pic>
        <p:nvPicPr>
          <p:cNvPr id="39" name="Image 22" descr="preencoded.png">
            <a:extLst>
              <a:ext uri="{FF2B5EF4-FFF2-40B4-BE49-F238E27FC236}">
                <a16:creationId xmlns:a16="http://schemas.microsoft.com/office/drawing/2014/main" id="{0F67AB45-8C92-4A9A-3F9A-14FD966797FA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66796" y="684164"/>
            <a:ext cx="1150438" cy="860867"/>
          </a:xfrm>
          <a:prstGeom prst="rect">
            <a:avLst/>
          </a:prstGeom>
          <a:effectLst>
            <a:glow rad="127000">
              <a:srgbClr val="C5D1F3"/>
            </a:glow>
          </a:effectLst>
        </p:spPr>
      </p:pic>
      <p:pic>
        <p:nvPicPr>
          <p:cNvPr id="42" name="Image 24" descr="preencoded.png">
            <a:extLst>
              <a:ext uri="{FF2B5EF4-FFF2-40B4-BE49-F238E27FC236}">
                <a16:creationId xmlns:a16="http://schemas.microsoft.com/office/drawing/2014/main" id="{FC206215-4356-0A9E-E23B-345E49FBF8EB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16038" y="8503675"/>
            <a:ext cx="4315673" cy="74137"/>
          </a:xfrm>
          <a:prstGeom prst="rect">
            <a:avLst/>
          </a:prstGeom>
        </p:spPr>
      </p:pic>
      <p:pic>
        <p:nvPicPr>
          <p:cNvPr id="43" name="Image 25" descr="preencoded.png">
            <a:extLst>
              <a:ext uri="{FF2B5EF4-FFF2-40B4-BE49-F238E27FC236}">
                <a16:creationId xmlns:a16="http://schemas.microsoft.com/office/drawing/2014/main" id="{8C51D40F-391D-F221-AADC-2AE73999A1A0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6037" y="9014432"/>
            <a:ext cx="4315673" cy="45719"/>
          </a:xfrm>
          <a:prstGeom prst="rect">
            <a:avLst/>
          </a:prstGeom>
        </p:spPr>
      </p:pic>
      <p:pic>
        <p:nvPicPr>
          <p:cNvPr id="45" name="Image 27" descr="preencoded.png">
            <a:extLst>
              <a:ext uri="{FF2B5EF4-FFF2-40B4-BE49-F238E27FC236}">
                <a16:creationId xmlns:a16="http://schemas.microsoft.com/office/drawing/2014/main" id="{273EC3A1-13A0-5EB7-BD12-9F819D2A3CEC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264047" y="9103225"/>
            <a:ext cx="3921599" cy="381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3C318857-D096-2185-784F-CF44A59A1E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0" y="9677672"/>
            <a:ext cx="2637108" cy="92659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B8E7856-BE1E-DC13-AC3D-6350CCEEE29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49" y="9733386"/>
            <a:ext cx="735334" cy="82726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2334492-5C57-E892-E725-B97E3832E6E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04" y="9677817"/>
            <a:ext cx="2637108" cy="89675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CF18918-FF31-8297-2FC7-5B8E2502940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13917" r="10011" b="28032"/>
          <a:stretch/>
        </p:blipFill>
        <p:spPr>
          <a:xfrm>
            <a:off x="6657745" y="9727853"/>
            <a:ext cx="707432" cy="8016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E4BBF314-C0A0-8EA6-4340-36B5AF7BA7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" y="1759301"/>
            <a:ext cx="1168786" cy="1419555"/>
          </a:xfrm>
          <a:prstGeom prst="rect">
            <a:avLst/>
          </a:prstGeom>
          <a:ln>
            <a:noFill/>
          </a:ln>
          <a:effectLst>
            <a:glow rad="127000">
              <a:srgbClr val="C5D1F3"/>
            </a:glow>
          </a:effectLst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52FB1FC-242A-648A-8082-3B4ADC705121}"/>
              </a:ext>
            </a:extLst>
          </p:cNvPr>
          <p:cNvGrpSpPr/>
          <p:nvPr/>
        </p:nvGrpSpPr>
        <p:grpSpPr>
          <a:xfrm>
            <a:off x="2100969" y="2910974"/>
            <a:ext cx="3682994" cy="802612"/>
            <a:chOff x="-5276549" y="9178116"/>
            <a:chExt cx="3682994" cy="802612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FF2F2601-9086-0C22-E608-02ED390A8A63}"/>
                </a:ext>
              </a:extLst>
            </p:cNvPr>
            <p:cNvSpPr/>
            <p:nvPr/>
          </p:nvSpPr>
          <p:spPr>
            <a:xfrm>
              <a:off x="-5276549" y="9178116"/>
              <a:ext cx="3682994" cy="80261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8D3B7C0-EFCD-3BA9-2C80-ABB8616D459C}"/>
                </a:ext>
              </a:extLst>
            </p:cNvPr>
            <p:cNvSpPr txBox="1"/>
            <p:nvPr/>
          </p:nvSpPr>
          <p:spPr>
            <a:xfrm>
              <a:off x="-4986872" y="9458231"/>
              <a:ext cx="3084707" cy="22329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参加費無料</a:t>
              </a:r>
            </a:p>
          </p:txBody>
        </p:sp>
      </p:grpSp>
      <p:sp>
        <p:nvSpPr>
          <p:cNvPr id="54" name="Text 10">
            <a:extLst>
              <a:ext uri="{FF2B5EF4-FFF2-40B4-BE49-F238E27FC236}">
                <a16:creationId xmlns:a16="http://schemas.microsoft.com/office/drawing/2014/main" id="{67097A27-C551-30FC-F8C6-A610CDE7496D}"/>
              </a:ext>
            </a:extLst>
          </p:cNvPr>
          <p:cNvSpPr txBox="1">
            <a:spLocks noChangeAspect="1"/>
          </p:cNvSpPr>
          <p:nvPr/>
        </p:nvSpPr>
        <p:spPr>
          <a:xfrm>
            <a:off x="4452824" y="8512180"/>
            <a:ext cx="3106851" cy="497059"/>
          </a:xfrm>
          <a:prstGeom prst="rect">
            <a:avLst/>
          </a:prstGeom>
          <a:noFill/>
          <a:ln/>
        </p:spPr>
        <p:txBody>
          <a:bodyPr wrap="square" lIns="0" tIns="0" rIns="0" bIns="0" rtlCol="0" anchor="ctr" anchorCtr="1">
            <a:sp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カルチャースクエアの習い事が</a:t>
            </a:r>
            <a:endParaRPr lang="en-US" altLang="ja-JP" sz="16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 algn="ctr">
              <a:lnSpc>
                <a:spcPct val="95000"/>
              </a:lnSpc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全て無料で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受講</a:t>
            </a:r>
            <a:r>
              <a:rPr lang="ja-JP" altLang="en-US" sz="1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できます！！</a:t>
            </a:r>
            <a:endParaRPr lang="en-US" sz="16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36807324-C2EE-2688-CF1D-92E8F53679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90684" y="1886938"/>
            <a:ext cx="1071285" cy="1358206"/>
          </a:xfrm>
          <a:prstGeom prst="rect">
            <a:avLst/>
          </a:prstGeom>
          <a:effectLst>
            <a:glow rad="127000">
              <a:srgbClr val="A4CFFA"/>
            </a:glow>
          </a:effectLst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FBD2596-BEDF-2A57-F30A-669F4A796510}"/>
              </a:ext>
            </a:extLst>
          </p:cNvPr>
          <p:cNvSpPr txBox="1"/>
          <p:nvPr/>
        </p:nvSpPr>
        <p:spPr>
          <a:xfrm>
            <a:off x="508480" y="6334117"/>
            <a:ext cx="6502981" cy="2004000"/>
          </a:xfrm>
          <a:prstGeom prst="horizontalScroll">
            <a:avLst/>
          </a:prstGeom>
          <a:solidFill>
            <a:srgbClr val="FF0000"/>
          </a:solidFill>
          <a:ln w="57150">
            <a:solidFill>
              <a:srgbClr val="FFFF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　　　　</a:t>
            </a:r>
            <a:r>
              <a:rPr kumimoji="1" lang="ja-JP" altLang="en-US" sz="2400" b="1" i="1" u="sng" dirty="0">
                <a:solidFill>
                  <a:schemeClr val="bg1"/>
                </a:solidFill>
              </a:rPr>
              <a:t>入会説明会も行います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。</a:t>
            </a:r>
            <a:endParaRPr kumimoji="1" lang="en-US" altLang="ja-JP" sz="2400" b="1" dirty="0">
              <a:solidFill>
                <a:schemeClr val="bg1"/>
              </a:solidFill>
            </a:endParaRPr>
          </a:p>
          <a:p>
            <a:endParaRPr kumimoji="1" lang="en-US" altLang="ja-JP" sz="2400" b="1" dirty="0">
              <a:solidFill>
                <a:schemeClr val="bg1"/>
              </a:solidFill>
            </a:endParaRPr>
          </a:p>
          <a:p>
            <a:r>
              <a:rPr kumimoji="1" lang="ja-JP" altLang="en-US" sz="2000" b="1" dirty="0">
                <a:solidFill>
                  <a:schemeClr val="bg1"/>
                </a:solidFill>
              </a:rPr>
              <a:t>ご希望の方は、下記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TEL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または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HP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よりご予約下さい。もちろん、当日でも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OK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です。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87B2CB2-BAB7-C0E6-21F0-4EEF95B0DADD}"/>
              </a:ext>
            </a:extLst>
          </p:cNvPr>
          <p:cNvSpPr txBox="1"/>
          <p:nvPr/>
        </p:nvSpPr>
        <p:spPr>
          <a:xfrm>
            <a:off x="1337086" y="3760052"/>
            <a:ext cx="5290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◆施設内の学びを体験！</a:t>
            </a:r>
            <a:endParaRPr kumimoji="1" lang="en-US" altLang="ja-JP" sz="2800" i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800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◆お菓子のつかみ取りもご用意！◆ゲームチャレンジコーナ！</a:t>
            </a:r>
          </a:p>
          <a:p>
            <a:endParaRPr kumimoji="1" lang="ja-JP" altLang="en-US" sz="2800" i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77C5CB1-229E-054B-32AC-1A8CC4B82D83}"/>
              </a:ext>
            </a:extLst>
          </p:cNvPr>
          <p:cNvSpPr txBox="1"/>
          <p:nvPr/>
        </p:nvSpPr>
        <p:spPr>
          <a:xfrm>
            <a:off x="1061274" y="5276863"/>
            <a:ext cx="5536643" cy="962918"/>
          </a:xfrm>
          <a:prstGeom prst="flowChartMultidocumen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glow rad="127000">
              <a:srgbClr val="FF7474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入会説明会のご案内　　　　　</a:t>
            </a:r>
            <a:endParaRPr kumimoji="1" lang="en-US" altLang="ja-JP" sz="36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kumimoji="1" lang="ja-JP" altLang="en-US" sz="800" b="1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5BAA870A-AC7B-08C6-3FDF-7EE78C860B5A}"/>
              </a:ext>
            </a:extLst>
          </p:cNvPr>
          <p:cNvSpPr txBox="1"/>
          <p:nvPr/>
        </p:nvSpPr>
        <p:spPr>
          <a:xfrm>
            <a:off x="5335201" y="9187372"/>
            <a:ext cx="222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TEL:044-738-0551</a:t>
            </a:r>
            <a:endParaRPr kumimoji="1" lang="ja-JP" altLang="en-US" sz="2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7555E25-2912-2BA5-3623-75BFBB78EDB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51875" y="5747577"/>
            <a:ext cx="1744928" cy="1744928"/>
          </a:xfrm>
          <a:prstGeom prst="rect">
            <a:avLst/>
          </a:prstGeom>
          <a:effectLst>
            <a:glow rad="127000">
              <a:srgbClr val="F559EA"/>
            </a:glow>
          </a:effectLst>
        </p:spPr>
      </p:pic>
    </p:spTree>
    <p:extLst>
      <p:ext uri="{BB962C8B-B14F-4D97-AF65-F5344CB8AC3E}">
        <p14:creationId xmlns:p14="http://schemas.microsoft.com/office/powerpoint/2010/main" val="1549888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109</Words>
  <Application>Microsoft Office PowerPoint</Application>
  <PresentationFormat>ユーザー設定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UDゴシック</vt:lpstr>
      <vt:lpstr>HGP創英角ｺﾞｼｯｸUB</vt:lpstr>
      <vt:lpstr>HG創英角ｺﾞｼｯｸUB</vt:lpstr>
      <vt:lpstr>RocknRoll One Regular</vt:lpstr>
      <vt:lpstr>Arial</vt:lpstr>
      <vt:lpstr>Office Theme</vt:lpstr>
      <vt:lpstr>PowerPoint プレゼンテーション</vt:lpstr>
    </vt:vector>
  </TitlesOfParts>
  <Company>ACworks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入会説明会チラシ0116</dc:title>
  <dc:subject>入会説明会チラシ0116</dc:subject>
  <dc:creator>designAC</dc:creator>
  <cp:lastModifiedBy>kazuhiro usui</cp:lastModifiedBy>
  <cp:revision>67</cp:revision>
  <cp:lastPrinted>2025-02-06T04:11:19Z</cp:lastPrinted>
  <dcterms:created xsi:type="dcterms:W3CDTF">2025-01-16T05:57:37Z</dcterms:created>
  <dcterms:modified xsi:type="dcterms:W3CDTF">2025-02-17T07:31:53Z</dcterms:modified>
</cp:coreProperties>
</file>